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9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8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7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1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7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1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AA-5521-40A2-A410-BF4BC6AA800A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9839-678C-46E3-ADF3-C3CB1E215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0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ved=0CAcQjRxqFQoTCMPfgLv_vcgCFYI-FAodj-cNPg&amp;url=http://www.makers.com/moments/public-failure&amp;psig=AFQjCNFrJEi1tYrJqdnN3uyw36C4StquEQ&amp;ust=144477580344318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ved=0CAcQjRxqFQoTCMPfgLv_vcgCFYI-FAodj-cNPg&amp;url=http://www.makers.com/moments/public-failure&amp;psig=AFQjCNFrJEi1tYrJqdnN3uyw36C4StquEQ&amp;ust=144477580344318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Avenir Roman" charset="0"/>
                <a:ea typeface="Avenir Roman" charset="0"/>
                <a:cs typeface="Avenir Roman" charset="0"/>
              </a:rPr>
              <a:t>Developing Yourself and Others as Future Leaders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424936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altLang="en-US" sz="3600" b="1" dirty="0" smtClean="0">
                <a:solidFill>
                  <a:schemeClr val="accent4">
                    <a:lumMod val="50000"/>
                  </a:schemeClr>
                </a:solidFill>
                <a:latin typeface="Avenir Roman" charset="0"/>
                <a:ea typeface="Avenir Roman" charset="0"/>
                <a:cs typeface="Avenir Roman" charset="0"/>
              </a:rPr>
              <a:t>Ann Page</a:t>
            </a:r>
          </a:p>
          <a:p>
            <a:pPr algn="l"/>
            <a:endParaRPr lang="en-US" altLang="en-US" sz="1200" b="1" dirty="0" smtClean="0">
              <a:solidFill>
                <a:schemeClr val="accent4">
                  <a:lumMod val="50000"/>
                </a:schemeClr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 algn="l"/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  <a:latin typeface="Avenir Roman" charset="0"/>
                <a:ea typeface="Avenir Roman" charset="0"/>
                <a:cs typeface="Avenir Roman" charset="0"/>
              </a:rPr>
              <a:t>Lead Clinician – Clinical Services and Workforce Development</a:t>
            </a:r>
          </a:p>
          <a:p>
            <a:pPr algn="l"/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  <a:latin typeface="Avenir Roman" charset="0"/>
                <a:ea typeface="Avenir Roman" charset="0"/>
                <a:cs typeface="Avenir Roman" charset="0"/>
              </a:rPr>
              <a:t>Leeds Teaching Hospitals NHS Trust</a:t>
            </a:r>
          </a:p>
          <a:p>
            <a:pPr algn="l"/>
            <a:r>
              <a:rPr lang="en-US" altLang="en-US" dirty="0" smtClean="0">
                <a:solidFill>
                  <a:schemeClr val="accent4">
                    <a:lumMod val="50000"/>
                  </a:schemeClr>
                </a:solidFill>
                <a:latin typeface="Avenir Roman" charset="0"/>
                <a:ea typeface="Avenir Roman" charset="0"/>
                <a:cs typeface="Avenir Roman" charset="0"/>
              </a:rPr>
              <a:t>Immediate Past Chair - United Kingdom Clinical Pharmacy </a:t>
            </a:r>
            <a:r>
              <a:rPr lang="en-US" altLang="en-US" dirty="0" err="1" smtClean="0">
                <a:solidFill>
                  <a:schemeClr val="accent4">
                    <a:lumMod val="50000"/>
                  </a:schemeClr>
                </a:solidFill>
                <a:latin typeface="Avenir Roman" charset="0"/>
                <a:ea typeface="Avenir Roman" charset="0"/>
                <a:cs typeface="Avenir Roman" charset="0"/>
              </a:rPr>
              <a:t>Asssociation</a:t>
            </a:r>
            <a:endParaRPr lang="en-US" altLang="en-US" dirty="0" smtClean="0">
              <a:solidFill>
                <a:schemeClr val="accent4">
                  <a:lumMod val="50000"/>
                </a:schemeClr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 algn="l"/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“organic”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something to undertake a gap analysis  </a:t>
            </a:r>
            <a:r>
              <a:rPr lang="en-GB" b="1" dirty="0" smtClean="0"/>
              <a:t>- a framework</a:t>
            </a:r>
          </a:p>
          <a:p>
            <a:r>
              <a:rPr lang="en-GB" dirty="0" smtClean="0"/>
              <a:t>A useful “scaffolding” on which to hang experiences and aspirations</a:t>
            </a:r>
          </a:p>
          <a:p>
            <a:r>
              <a:rPr lang="en-GB" dirty="0" smtClean="0"/>
              <a:t>Prompts reflection</a:t>
            </a:r>
          </a:p>
          <a:p>
            <a:r>
              <a:rPr lang="en-GB" dirty="0" smtClean="0"/>
              <a:t>Provides specific criteria against which to self-assess/ask others to describe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0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Frameworks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en-GB" dirty="0" smtClean="0"/>
              <a:t>NHSLA Healthcare Leadership Model</a:t>
            </a:r>
          </a:p>
          <a:p>
            <a:r>
              <a:rPr lang="en-GB" dirty="0" smtClean="0"/>
              <a:t>RPS Leadership Development Framework</a:t>
            </a:r>
          </a:p>
          <a:p>
            <a:r>
              <a:rPr lang="en-GB" dirty="0" smtClean="0"/>
              <a:t>RPS and APTUK development frameworks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5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RPS Leadership Development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Based on the NHSLA Healthcare Leadership Model</a:t>
            </a:r>
          </a:p>
          <a:p>
            <a:pPr lvl="1"/>
            <a:r>
              <a:rPr lang="en-GB" sz="2600" dirty="0" smtClean="0"/>
              <a:t>Same 9 domains of leadership</a:t>
            </a:r>
          </a:p>
          <a:p>
            <a:pPr lvl="1"/>
            <a:r>
              <a:rPr lang="en-GB" sz="2600" dirty="0" smtClean="0"/>
              <a:t>Enables inter/multidisciplinary communication and development</a:t>
            </a:r>
          </a:p>
          <a:p>
            <a:r>
              <a:rPr lang="en-GB" dirty="0" smtClean="0"/>
              <a:t>Tailored to our professional lives and experience (while still being broad enough to be used by all of us)</a:t>
            </a:r>
          </a:p>
          <a:p>
            <a:r>
              <a:rPr lang="en-GB" dirty="0" smtClean="0"/>
              <a:t>Accompanied by the handbook:</a:t>
            </a:r>
          </a:p>
          <a:p>
            <a:pPr lvl="1"/>
            <a:r>
              <a:rPr lang="en-GB" sz="2600" dirty="0" smtClean="0"/>
              <a:t>Maps the domains against the FPF and APF</a:t>
            </a:r>
          </a:p>
          <a:p>
            <a:pPr lvl="1"/>
            <a:r>
              <a:rPr lang="en-GB" sz="2600" dirty="0" smtClean="0"/>
              <a:t>Lots of useful examples from pharmacy practice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0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I use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For myself and my team….</a:t>
            </a:r>
          </a:p>
          <a:p>
            <a:pPr lvl="1"/>
            <a:r>
              <a:rPr lang="en-GB" dirty="0" smtClean="0"/>
              <a:t>To map our practice and help plan our development</a:t>
            </a:r>
          </a:p>
          <a:p>
            <a:pPr lvl="1"/>
            <a:r>
              <a:rPr lang="en-GB" dirty="0" smtClean="0"/>
              <a:t>To help give and receive constructive feedback</a:t>
            </a:r>
          </a:p>
          <a:p>
            <a:r>
              <a:rPr lang="en-GB" dirty="0" smtClean="0"/>
              <a:t>In my wider organisation….</a:t>
            </a:r>
          </a:p>
          <a:p>
            <a:pPr lvl="1"/>
            <a:r>
              <a:rPr lang="en-GB" dirty="0" smtClean="0"/>
              <a:t>To ensure organisational focus on leadership behaviours, e.g. through structured 1:1s or appraisal</a:t>
            </a:r>
          </a:p>
          <a:p>
            <a:pPr lvl="1"/>
            <a:r>
              <a:rPr lang="en-GB" dirty="0" smtClean="0"/>
              <a:t>To describe desired outcomes of education/development activities</a:t>
            </a:r>
          </a:p>
          <a:p>
            <a:pPr lvl="1"/>
            <a:r>
              <a:rPr lang="en-GB" dirty="0" smtClean="0"/>
              <a:t>To facilitate succession planning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6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 my organisation…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Leadership development is a priority for the coming years</a:t>
            </a:r>
          </a:p>
          <a:p>
            <a:r>
              <a:rPr lang="en-GB" dirty="0" smtClean="0"/>
              <a:t>600+ staff in a complex system, therefore need leaders in all areas and at all levels</a:t>
            </a:r>
          </a:p>
          <a:p>
            <a:r>
              <a:rPr lang="en-GB" dirty="0" smtClean="0"/>
              <a:t>Accessing development and training at all levels is going to be important, 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GB" dirty="0" smtClean="0"/>
              <a:t>There’s a lot more to it than going on courses, and the LDF is useful for some in planning development.</a:t>
            </a:r>
          </a:p>
          <a:p>
            <a:r>
              <a:rPr lang="en-GB" dirty="0" smtClean="0"/>
              <a:t>Useful to me in prioritising what activities and processes to support</a:t>
            </a:r>
          </a:p>
        </p:txBody>
      </p:sp>
    </p:spTree>
    <p:extLst>
      <p:ext uri="{BB962C8B-B14F-4D97-AF65-F5344CB8AC3E}">
        <p14:creationId xmlns:p14="http://schemas.microsoft.com/office/powerpoint/2010/main" val="187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 my organisation…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have a set of organisational values around which our appraisal is based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also have a Trust-wide </a:t>
            </a:r>
          </a:p>
          <a:p>
            <a:pPr marL="0" indent="0">
              <a:buNone/>
            </a:pPr>
            <a:r>
              <a:rPr lang="en-GB" dirty="0" smtClean="0"/>
              <a:t>change management </a:t>
            </a:r>
          </a:p>
          <a:p>
            <a:pPr marL="0" indent="0">
              <a:buNone/>
            </a:pPr>
            <a:r>
              <a:rPr lang="en-GB" dirty="0" smtClean="0"/>
              <a:t>process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77907"/>
            <a:ext cx="6106728" cy="104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3645024"/>
            <a:ext cx="3772320" cy="3073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0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Therefore, use of any development framework has to complement this, not confuse people.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Over to you….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for some activity in small groups</a:t>
            </a:r>
          </a:p>
          <a:p>
            <a:r>
              <a:rPr lang="en-GB" dirty="0" smtClean="0"/>
              <a:t>I promised no role playing….</a:t>
            </a:r>
          </a:p>
          <a:p>
            <a:r>
              <a:rPr lang="en-GB" dirty="0" smtClean="0"/>
              <a:t>I keep my promises!</a:t>
            </a:r>
          </a:p>
          <a:p>
            <a:r>
              <a:rPr lang="en-GB" dirty="0" smtClean="0"/>
              <a:t>There will also be no “creeping death” feedback from this activity:  your group will get out what you put 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1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 a small group of two or three….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Either</a:t>
            </a:r>
          </a:p>
          <a:p>
            <a:pPr marL="0" indent="0">
              <a:buNone/>
            </a:pPr>
            <a:r>
              <a:rPr lang="en-GB" dirty="0" smtClean="0"/>
              <a:t>Choose a leadership domain you wish to develop.  Discuss how your current practice reflects the descriptors and activities you might undertake to develop yourself.</a:t>
            </a:r>
          </a:p>
          <a:p>
            <a:pPr marL="0" indent="0">
              <a:buNone/>
            </a:pPr>
            <a:r>
              <a:rPr lang="en-GB" b="1" i="1" dirty="0" smtClean="0"/>
              <a:t>Or</a:t>
            </a:r>
          </a:p>
          <a:p>
            <a:pPr marL="0" indent="0">
              <a:buNone/>
            </a:pPr>
            <a:r>
              <a:rPr lang="en-GB" dirty="0" smtClean="0"/>
              <a:t>Choose a domain you wish to develop in your team or a team member.  How could you support this?</a:t>
            </a:r>
          </a:p>
          <a:p>
            <a:pPr marL="0" indent="0">
              <a:buNone/>
            </a:pPr>
            <a:r>
              <a:rPr lang="en-GB" b="1" i="1" dirty="0" smtClean="0"/>
              <a:t>Or</a:t>
            </a:r>
          </a:p>
          <a:p>
            <a:pPr marL="0" indent="0">
              <a:buNone/>
            </a:pPr>
            <a:r>
              <a:rPr lang="en-GB" dirty="0" smtClean="0"/>
              <a:t>Acknowledge that you chose the wrong session and that this isn’t for you.  Use the time for something else constructive.  I won’t be offended!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9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GB" b="1" dirty="0" smtClean="0"/>
              <a:t>Now…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GB" dirty="0" smtClean="0"/>
              <a:t>Join with the small group next to the one you’re in</a:t>
            </a:r>
          </a:p>
          <a:p>
            <a:r>
              <a:rPr lang="en-GB" dirty="0" smtClean="0"/>
              <a:t>Learn from their discussions and let them learn from yours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2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do some talking (you interrupt for questions if the spirit moves you!)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do some talking.  (to your colleagues, not to a big group, and with a no role-playing guarantee).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do a little bit more talking and you ask questions</a:t>
            </a:r>
          </a:p>
        </p:txBody>
      </p:sp>
    </p:spTree>
    <p:extLst>
      <p:ext uri="{BB962C8B-B14F-4D97-AF65-F5344CB8AC3E}">
        <p14:creationId xmlns:p14="http://schemas.microsoft.com/office/powerpoint/2010/main" val="18283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Leadership pro tips….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Leadership pro tips….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Pick your role models</a:t>
            </a:r>
          </a:p>
          <a:p>
            <a:r>
              <a:rPr lang="en-GB" dirty="0" smtClean="0"/>
              <a:t>Find your style</a:t>
            </a:r>
          </a:p>
          <a:p>
            <a:r>
              <a:rPr lang="en-GB" dirty="0" smtClean="0"/>
              <a:t>Be authentic: be yourself</a:t>
            </a:r>
          </a:p>
          <a:p>
            <a:r>
              <a:rPr lang="en-GB" dirty="0" smtClean="0"/>
              <a:t>Lead your values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some support!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Build/find your support networks and if necessary, access some leadership development training</a:t>
            </a:r>
          </a:p>
          <a:p>
            <a:pPr lvl="1"/>
            <a:r>
              <a:rPr lang="en-GB" dirty="0" smtClean="0"/>
              <a:t>Colleagues </a:t>
            </a:r>
          </a:p>
          <a:p>
            <a:pPr lvl="1"/>
            <a:r>
              <a:rPr lang="en-GB" dirty="0" smtClean="0"/>
              <a:t>UKMI!</a:t>
            </a:r>
          </a:p>
          <a:p>
            <a:pPr lvl="1"/>
            <a:r>
              <a:rPr lang="en-GB" dirty="0" smtClean="0"/>
              <a:t>UKCPA</a:t>
            </a:r>
          </a:p>
          <a:p>
            <a:pPr lvl="1"/>
            <a:r>
              <a:rPr lang="en-GB" dirty="0" smtClean="0"/>
              <a:t>RPS</a:t>
            </a:r>
          </a:p>
          <a:p>
            <a:pPr lvl="1"/>
            <a:r>
              <a:rPr lang="en-GB" dirty="0" smtClean="0"/>
              <a:t>PCPA</a:t>
            </a:r>
          </a:p>
          <a:p>
            <a:pPr lvl="1"/>
            <a:r>
              <a:rPr lang="en-GB" dirty="0" smtClean="0"/>
              <a:t>GHP</a:t>
            </a:r>
          </a:p>
          <a:p>
            <a:pPr lvl="1"/>
            <a:r>
              <a:rPr lang="en-GB" dirty="0" smtClean="0"/>
              <a:t>CPPE</a:t>
            </a:r>
          </a:p>
          <a:p>
            <a:pPr lvl="1"/>
            <a:r>
              <a:rPr lang="en-GB" dirty="0" smtClean="0"/>
              <a:t>NHS leadership programmes</a:t>
            </a:r>
          </a:p>
          <a:p>
            <a:pPr lvl="1"/>
            <a:r>
              <a:rPr lang="en-GB" dirty="0" smtClean="0"/>
              <a:t>Academic programmes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Don’t be afraid to lead people whose job you can’t do</a:t>
            </a:r>
          </a:p>
          <a:p>
            <a:r>
              <a:rPr lang="en-GB" dirty="0" smtClean="0"/>
              <a:t>It’s OK (it’s great!) that it’s no longer all about you</a:t>
            </a:r>
          </a:p>
          <a:p>
            <a:r>
              <a:rPr lang="en-GB" dirty="0" smtClean="0"/>
              <a:t>Hard /uncomfortable? That’s how you’ll know you’re developing</a:t>
            </a:r>
            <a:endParaRPr lang="en-GB" b="1" dirty="0" smtClean="0"/>
          </a:p>
          <a:p>
            <a:r>
              <a:rPr lang="en-GB" dirty="0" smtClean="0"/>
              <a:t>Don’t be afraid to be unpopular (sometimes) </a:t>
            </a:r>
          </a:p>
          <a:p>
            <a:r>
              <a:rPr lang="en-GB" dirty="0" smtClean="0"/>
              <a:t>Challenge prejudice and bad behaviours - you’ll sleep better…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7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world is full of people queuing up to tell you that you can’t do something: they don’t need your help… </a:t>
            </a:r>
          </a:p>
          <a:p>
            <a:r>
              <a:rPr lang="en-GB" dirty="0" smtClean="0"/>
              <a:t>Fight imposter syndrome</a:t>
            </a:r>
          </a:p>
          <a:p>
            <a:r>
              <a:rPr lang="en-GB" dirty="0" smtClean="0"/>
              <a:t>…but retain some humility!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3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Forty years is a long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1840 weeks</a:t>
            </a:r>
          </a:p>
          <a:p>
            <a:r>
              <a:rPr lang="en-GB" dirty="0" smtClean="0"/>
              <a:t>9200 days</a:t>
            </a:r>
          </a:p>
          <a:p>
            <a:r>
              <a:rPr lang="en-GB" dirty="0" smtClean="0"/>
              <a:t>69,000 hours</a:t>
            </a:r>
          </a:p>
          <a:p>
            <a:endParaRPr lang="en-GB" sz="900" dirty="0" smtClean="0"/>
          </a:p>
          <a:p>
            <a:r>
              <a:rPr lang="en-GB" dirty="0" smtClean="0"/>
              <a:t>It’s up to you how you spend it, but I firmly believe….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You’ll achieve more if you enjoy the people you’re traveling with!</a:t>
            </a:r>
            <a:endParaRPr lang="en-GB" dirty="0"/>
          </a:p>
        </p:txBody>
      </p:sp>
      <p:pic>
        <p:nvPicPr>
          <p:cNvPr id="4" name="Picture 2" descr="https://scontent-lhr3-1.xx.fbcdn.net/hphotos-xfa1/v/t1.0-9/16839_1211321556396_4873882_n.jpg?oh=c2ac64195b028deee0663ed1e158df58&amp;oe=56F42A7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35"/>
          <a:stretch/>
        </p:blipFill>
        <p:spPr bwMode="auto">
          <a:xfrm>
            <a:off x="467544" y="2420888"/>
            <a:ext cx="8166851" cy="3556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4758" y="2052860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b="1" i="1" dirty="0"/>
              <a:t>“Let whoever is in charge keep this simple question in her </a:t>
            </a:r>
            <a:r>
              <a:rPr lang="en-GB" sz="4800" b="1" i="1" dirty="0" smtClean="0"/>
              <a:t>head</a:t>
            </a:r>
            <a:br>
              <a:rPr lang="en-GB" sz="4800" b="1" i="1" dirty="0" smtClean="0"/>
            </a:br>
            <a:r>
              <a:rPr lang="en-GB" sz="1400" b="1" i="1" dirty="0"/>
              <a:t/>
            </a:r>
            <a:br>
              <a:rPr lang="en-GB" sz="1400" b="1" i="1" dirty="0"/>
            </a:br>
            <a:r>
              <a:rPr lang="en-GB" sz="4800" b="1" i="1" dirty="0" smtClean="0"/>
              <a:t> </a:t>
            </a:r>
            <a:r>
              <a:rPr lang="en-GB" sz="4800" b="1" i="1" dirty="0"/>
              <a:t>… how can I provide for the right thing to be always done?”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3109" y="5212203"/>
            <a:ext cx="3432313" cy="914400"/>
          </a:xfrm>
        </p:spPr>
        <p:txBody>
          <a:bodyPr>
            <a:normAutofit fontScale="92500"/>
          </a:bodyPr>
          <a:lstStyle/>
          <a:p>
            <a:r>
              <a:rPr lang="en-GB" sz="3200" b="1" dirty="0" smtClean="0"/>
              <a:t>Florence Nightingale</a:t>
            </a:r>
            <a:endParaRPr lang="en-GB" sz="3200" b="1" dirty="0"/>
          </a:p>
        </p:txBody>
      </p:sp>
      <p:pic>
        <p:nvPicPr>
          <p:cNvPr id="2050" name="Picture 2" descr="https://upload.wikimedia.org/wikipedia/commons/4/4d/Florence_Nightingale_headsho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278738" cy="27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32656"/>
            <a:ext cx="7668344" cy="4199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400" dirty="0" smtClean="0"/>
              <a:t>"I want every little girl </a:t>
            </a:r>
          </a:p>
          <a:p>
            <a:pPr marL="0" indent="0">
              <a:buFont typeface="Arial" pitchFamily="34" charset="0"/>
              <a:buNone/>
            </a:pPr>
            <a:r>
              <a:rPr lang="en-GB" sz="4400" dirty="0" smtClean="0"/>
              <a:t>who someone says </a:t>
            </a:r>
            <a:r>
              <a:rPr lang="en-GB" sz="4400" i="1" dirty="0" smtClean="0"/>
              <a:t>'they're bossy' </a:t>
            </a:r>
          </a:p>
          <a:p>
            <a:pPr marL="0" indent="0">
              <a:buFont typeface="Arial" pitchFamily="34" charset="0"/>
              <a:buNone/>
            </a:pPr>
            <a:r>
              <a:rPr lang="en-GB" sz="4400" dirty="0" smtClean="0"/>
              <a:t>to be told instead  </a:t>
            </a:r>
          </a:p>
          <a:p>
            <a:pPr marL="0" indent="0">
              <a:buFont typeface="Arial" pitchFamily="34" charset="0"/>
              <a:buNone/>
            </a:pPr>
            <a:r>
              <a:rPr lang="en-GB" sz="4400" i="1" dirty="0" smtClean="0"/>
              <a:t>'you have leadership skills’”</a:t>
            </a:r>
          </a:p>
          <a:p>
            <a:pPr marL="0" indent="0">
              <a:buFont typeface="Arial" pitchFamily="34" charset="0"/>
              <a:buNone/>
            </a:pPr>
            <a:endParaRPr lang="en-GB" i="1" dirty="0" smtClean="0"/>
          </a:p>
          <a:p>
            <a:pPr marL="0" indent="0">
              <a:buFont typeface="Arial" pitchFamily="34" charset="0"/>
              <a:buNone/>
            </a:pPr>
            <a:r>
              <a:rPr lang="en-GB" i="1" dirty="0" smtClean="0"/>
              <a:t>Sheryl Sandberg 2013</a:t>
            </a:r>
          </a:p>
          <a:p>
            <a:endParaRPr lang="en-GB" sz="3600" dirty="0"/>
          </a:p>
        </p:txBody>
      </p:sp>
      <p:pic>
        <p:nvPicPr>
          <p:cNvPr id="6" name="Picture 2" descr="http://assets.makers.com/Sheryl-Sandberg-Head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9644"/>
            <a:ext cx="3817295" cy="25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3" y="332656"/>
            <a:ext cx="8353799" cy="4199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400" dirty="0" smtClean="0"/>
              <a:t>"I want every little </a:t>
            </a:r>
            <a:r>
              <a:rPr lang="en-GB" sz="4400" strike="sngStrike" dirty="0" smtClean="0"/>
              <a:t>girl</a:t>
            </a:r>
            <a:r>
              <a:rPr lang="en-GB" sz="4400" dirty="0" smtClean="0"/>
              <a:t>  </a:t>
            </a:r>
            <a:r>
              <a:rPr lang="en-GB" sz="3000" i="1" dirty="0" smtClean="0">
                <a:solidFill>
                  <a:srgbClr val="FF0000"/>
                </a:solidFill>
                <a:latin typeface="Comic Sans MS" pitchFamily="66" charset="0"/>
              </a:rPr>
              <a:t>young practitioner </a:t>
            </a:r>
          </a:p>
          <a:p>
            <a:pPr marL="0" indent="0">
              <a:buFont typeface="Arial" pitchFamily="34" charset="0"/>
              <a:buNone/>
            </a:pPr>
            <a:r>
              <a:rPr lang="en-GB" sz="4400" dirty="0" smtClean="0"/>
              <a:t>who someone says </a:t>
            </a:r>
            <a:r>
              <a:rPr lang="en-GB" sz="4400" i="1" dirty="0" smtClean="0"/>
              <a:t>'they're bossy' </a:t>
            </a:r>
          </a:p>
          <a:p>
            <a:pPr marL="0" indent="0">
              <a:buFont typeface="Arial" pitchFamily="34" charset="0"/>
              <a:buNone/>
            </a:pPr>
            <a:r>
              <a:rPr lang="en-GB" sz="4400" dirty="0" smtClean="0"/>
              <a:t>to be told instead  </a:t>
            </a:r>
          </a:p>
          <a:p>
            <a:pPr marL="0" indent="0">
              <a:buFont typeface="Arial" pitchFamily="34" charset="0"/>
              <a:buNone/>
            </a:pPr>
            <a:r>
              <a:rPr lang="en-GB" sz="4400" i="1" dirty="0" smtClean="0"/>
              <a:t>'you have leadership skills’”</a:t>
            </a:r>
          </a:p>
          <a:p>
            <a:pPr marL="0" indent="0">
              <a:buFont typeface="Arial" pitchFamily="34" charset="0"/>
              <a:buNone/>
            </a:pPr>
            <a:endParaRPr lang="en-GB" i="1" dirty="0" smtClean="0"/>
          </a:p>
          <a:p>
            <a:pPr marL="0" indent="0">
              <a:buFont typeface="Arial" pitchFamily="34" charset="0"/>
              <a:buNone/>
            </a:pPr>
            <a:r>
              <a:rPr lang="en-GB" i="1" dirty="0" smtClean="0"/>
              <a:t>Sheryl Sandberg 2013</a:t>
            </a:r>
          </a:p>
          <a:p>
            <a:endParaRPr lang="en-GB" sz="3600" dirty="0"/>
          </a:p>
        </p:txBody>
      </p:sp>
      <p:pic>
        <p:nvPicPr>
          <p:cNvPr id="6" name="Picture 2" descr="http://assets.makers.com/Sheryl-Sandberg-Head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9644"/>
            <a:ext cx="3817295" cy="25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10821" r="29722" b="29641"/>
          <a:stretch/>
        </p:blipFill>
        <p:spPr bwMode="auto">
          <a:xfrm>
            <a:off x="570402" y="620688"/>
            <a:ext cx="8074460" cy="52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9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leadership?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the same as management: non-managers lead.</a:t>
            </a:r>
          </a:p>
          <a:p>
            <a:r>
              <a:rPr lang="en-GB" dirty="0" smtClean="0"/>
              <a:t>Care of patient vs. care of population</a:t>
            </a:r>
          </a:p>
          <a:p>
            <a:r>
              <a:rPr lang="en-GB" dirty="0" smtClean="0"/>
              <a:t>Own professional group vs. multidisciplinary groups</a:t>
            </a:r>
          </a:p>
          <a:p>
            <a:r>
              <a:rPr lang="en-GB" dirty="0" smtClean="0"/>
              <a:t>Wider leadership and influence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6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Micro to Macro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Sometimes we lead on the care of an individual</a:t>
            </a:r>
          </a:p>
          <a:p>
            <a:r>
              <a:rPr lang="en-GB" dirty="0" smtClean="0"/>
              <a:t>Sometimes we lead a team</a:t>
            </a:r>
          </a:p>
          <a:p>
            <a:r>
              <a:rPr lang="en-GB" dirty="0" smtClean="0"/>
              <a:t>Team roles may be </a:t>
            </a:r>
            <a:r>
              <a:rPr lang="en-GB" i="1" dirty="0" smtClean="0"/>
              <a:t>fluid </a:t>
            </a:r>
            <a:r>
              <a:rPr lang="en-GB" dirty="0" smtClean="0"/>
              <a:t>rather than fixed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9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Like all skills, leadership can and should be </a:t>
            </a:r>
            <a:r>
              <a:rPr lang="en-GB" b="1" dirty="0" smtClean="0"/>
              <a:t>developed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1754" r="13988" b="8514"/>
          <a:stretch/>
        </p:blipFill>
        <p:spPr bwMode="auto">
          <a:xfrm>
            <a:off x="827584" y="260648"/>
            <a:ext cx="749801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837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Developing Yourself and Others as Future Leaders</vt:lpstr>
      <vt:lpstr>Outline</vt:lpstr>
      <vt:lpstr>“Let whoever is in charge keep this simple question in her head   … how can I provide for the right thing to be always done?”</vt:lpstr>
      <vt:lpstr>PowerPoint Presentation</vt:lpstr>
      <vt:lpstr>PowerPoint Presentation</vt:lpstr>
      <vt:lpstr>PowerPoint Presentation</vt:lpstr>
      <vt:lpstr>What is leadership?</vt:lpstr>
      <vt:lpstr>Micro to Macro</vt:lpstr>
      <vt:lpstr>Like all skills, leadership can and should be developed. </vt:lpstr>
      <vt:lpstr>“organic” development</vt:lpstr>
      <vt:lpstr>Frameworks available</vt:lpstr>
      <vt:lpstr>RPS Leadership Development Framework</vt:lpstr>
      <vt:lpstr>How I use it</vt:lpstr>
      <vt:lpstr>In my organisation…</vt:lpstr>
      <vt:lpstr>In my organisation…</vt:lpstr>
      <vt:lpstr>PowerPoint Presentation</vt:lpstr>
      <vt:lpstr>Over to you….</vt:lpstr>
      <vt:lpstr>In a small group of two or three….</vt:lpstr>
      <vt:lpstr>Now…</vt:lpstr>
      <vt:lpstr>Leadership pro tips….</vt:lpstr>
      <vt:lpstr>Leadership pro tips….</vt:lpstr>
      <vt:lpstr>Get some support!</vt:lpstr>
      <vt:lpstr>PowerPoint Presentation</vt:lpstr>
      <vt:lpstr>PowerPoint Presentation</vt:lpstr>
      <vt:lpstr>Forty years is a long time</vt:lpstr>
      <vt:lpstr>You’ll achieve more if you enjoy the people you’re traveling with!</vt:lpstr>
    </vt:vector>
  </TitlesOfParts>
  <Company>Leeds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Yourself and Others as Future Leaders</dc:title>
  <dc:creator>Ann Veronica Page</dc:creator>
  <cp:lastModifiedBy>Thompson Clare - Office Manager</cp:lastModifiedBy>
  <cp:revision>5</cp:revision>
  <dcterms:created xsi:type="dcterms:W3CDTF">2019-09-24T15:30:36Z</dcterms:created>
  <dcterms:modified xsi:type="dcterms:W3CDTF">2019-09-26T14:49:44Z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e28d2897-e928-4c8c-a7a2-0fe9ce760406</vt:lpwstr>
  </property>
</Properties>
</file>